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4" r:id="rId2"/>
    <p:sldId id="291" r:id="rId3"/>
    <p:sldId id="275" r:id="rId4"/>
    <p:sldId id="279" r:id="rId5"/>
    <p:sldId id="271" r:id="rId6"/>
    <p:sldId id="265" r:id="rId7"/>
    <p:sldId id="266" r:id="rId8"/>
    <p:sldId id="280" r:id="rId9"/>
    <p:sldId id="285" r:id="rId10"/>
    <p:sldId id="281" r:id="rId11"/>
    <p:sldId id="286" r:id="rId12"/>
    <p:sldId id="287" r:id="rId13"/>
    <p:sldId id="282" r:id="rId14"/>
    <p:sldId id="288" r:id="rId15"/>
    <p:sldId id="283" r:id="rId16"/>
    <p:sldId id="289" r:id="rId17"/>
    <p:sldId id="284" r:id="rId18"/>
    <p:sldId id="290" r:id="rId19"/>
    <p:sldId id="270" r:id="rId20"/>
    <p:sldId id="277" r:id="rId21"/>
    <p:sldId id="278" r:id="rId22"/>
    <p:sldId id="292" r:id="rId23"/>
    <p:sldId id="293" r:id="rId24"/>
    <p:sldId id="29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12AE"/>
    <a:srgbClr val="91ACE3"/>
    <a:srgbClr val="83A2E1"/>
    <a:srgbClr val="ABC0EB"/>
    <a:srgbClr val="AABFEA"/>
    <a:srgbClr val="C6D4F1"/>
    <a:srgbClr val="A1B9E9"/>
    <a:srgbClr val="C5D3F0"/>
    <a:srgbClr val="0139B7"/>
    <a:srgbClr val="0144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024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78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0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8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2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1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3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4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04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45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6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E5DE7-BAF0-4CD1-AACC-8BA424D2EC6A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D4F34-37A3-40B2-A5CD-9F6AF0031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68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35680" y="135374"/>
            <a:ext cx="8473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НЕФТЕКАМСКИЙ МАШИНОСТРОИТЕЛЬНЫЙ КОЛЛЕДЖ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480" y="1731264"/>
            <a:ext cx="111312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500" dirty="0" smtClean="0">
                <a:solidFill>
                  <a:srgbClr val="0212AE"/>
                </a:solidFill>
              </a:rPr>
              <a:t> «</a:t>
            </a:r>
            <a:r>
              <a:rPr lang="ru-RU" sz="5500" dirty="0" err="1" smtClean="0">
                <a:solidFill>
                  <a:srgbClr val="0212AE"/>
                </a:solidFill>
              </a:rPr>
              <a:t>Дресс</a:t>
            </a:r>
            <a:r>
              <a:rPr lang="ru-RU" sz="5500" dirty="0" smtClean="0">
                <a:solidFill>
                  <a:srgbClr val="0212AE"/>
                </a:solidFill>
              </a:rPr>
              <a:t>-код – это  не  запрет,</a:t>
            </a:r>
          </a:p>
          <a:p>
            <a:r>
              <a:rPr lang="ru-RU" sz="5500" dirty="0" smtClean="0">
                <a:solidFill>
                  <a:srgbClr val="0212AE"/>
                </a:solidFill>
              </a:rPr>
              <a:t> а  разрешение одеваться  красиво»</a:t>
            </a:r>
            <a:endParaRPr lang="ru-RU" sz="5500" dirty="0">
              <a:solidFill>
                <a:srgbClr val="0212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5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sz="3500" dirty="0">
                <a:solidFill>
                  <a:srgbClr val="FF0000"/>
                </a:solidFill>
              </a:rPr>
              <a:t>Требования  к  внешнему виду </a:t>
            </a:r>
            <a:endParaRPr lang="ru-RU" sz="3500" dirty="0" smtClean="0">
              <a:solidFill>
                <a:srgbClr val="FF0000"/>
              </a:solidFill>
            </a:endParaRPr>
          </a:p>
          <a:p>
            <a:r>
              <a:rPr lang="ru-RU" sz="3500" dirty="0" smtClean="0">
                <a:solidFill>
                  <a:srgbClr val="FF0000"/>
                </a:solidFill>
              </a:rPr>
              <a:t>(</a:t>
            </a:r>
            <a:r>
              <a:rPr lang="ru-RU" sz="3500" dirty="0" err="1">
                <a:solidFill>
                  <a:srgbClr val="FF0000"/>
                </a:solidFill>
              </a:rPr>
              <a:t>дресс</a:t>
            </a:r>
            <a:r>
              <a:rPr lang="ru-RU" sz="3500" dirty="0">
                <a:solidFill>
                  <a:srgbClr val="FF0000"/>
                </a:solidFill>
              </a:rPr>
              <a:t>-коду) студентов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6663" y="2136339"/>
            <a:ext cx="95263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80201" y="2274838"/>
            <a:ext cx="91928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б) для девушек - жакет, жилет (в том числе трикотажный жилет), брюки классического покроя (в холодное время года), юбку, платье или сарафан нейтральных цветов неяркого цвета  (возможно использование ткани в клетку или полоску в классическом цветовом оформлении),  светлую блузку либо водолазку. Платье рекомендуется  дополнить белым съемным воротником, галстуком. Обувь классического фасона и спокойных оттенков.</a:t>
            </a:r>
          </a:p>
        </p:txBody>
      </p:sp>
    </p:spTree>
    <p:extLst>
      <p:ext uri="{BB962C8B-B14F-4D97-AF65-F5344CB8AC3E}">
        <p14:creationId xmlns:p14="http://schemas.microsoft.com/office/powerpoint/2010/main" val="232773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Официально-деловой стиль в одежде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900892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92" y="1690688"/>
            <a:ext cx="2740429" cy="41106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266" y="1734142"/>
            <a:ext cx="2844341" cy="42644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77"/>
          <a:stretch/>
        </p:blipFill>
        <p:spPr>
          <a:xfrm>
            <a:off x="6639984" y="1690688"/>
            <a:ext cx="1990282" cy="443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56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Официально-деловой стиль в одежде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30" y="1690688"/>
            <a:ext cx="4351338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197" r="10184"/>
          <a:stretch/>
        </p:blipFill>
        <p:spPr>
          <a:xfrm>
            <a:off x="4608966" y="1690688"/>
            <a:ext cx="2377441" cy="4351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3072" r="8299"/>
          <a:stretch/>
        </p:blipFill>
        <p:spPr>
          <a:xfrm>
            <a:off x="6986407" y="1690688"/>
            <a:ext cx="2277688" cy="43513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3277" r="9398" b="4887"/>
          <a:stretch/>
        </p:blipFill>
        <p:spPr>
          <a:xfrm>
            <a:off x="9264095" y="1690688"/>
            <a:ext cx="2372339" cy="437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81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sz="3500" dirty="0">
                <a:solidFill>
                  <a:srgbClr val="FF0000"/>
                </a:solidFill>
              </a:rPr>
              <a:t>Требования  к  внешнему виду (</a:t>
            </a:r>
            <a:r>
              <a:rPr lang="ru-RU" sz="3500" dirty="0" err="1">
                <a:solidFill>
                  <a:srgbClr val="FF0000"/>
                </a:solidFill>
              </a:rPr>
              <a:t>дресс</a:t>
            </a:r>
            <a:r>
              <a:rPr lang="ru-RU" sz="3500" dirty="0">
                <a:solidFill>
                  <a:srgbClr val="FF0000"/>
                </a:solidFill>
              </a:rPr>
              <a:t>-коду) студентов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6663" y="2136339"/>
            <a:ext cx="95263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12916" y="2413338"/>
            <a:ext cx="916062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в) В холодное время года допускается ношение обучающимися джинсов классического покроя,  джемперов с треугольным вырезом, кардиганов  в  гармоничном сочетании с мужской сорочкой (юноши), блузкой (девушки) либо светлой водолазкой.  Рекомендуется ношение второй обуви. В сочетании с джинсами возможны темные однотонные кроссовки.</a:t>
            </a:r>
          </a:p>
        </p:txBody>
      </p:sp>
    </p:spTree>
    <p:extLst>
      <p:ext uri="{BB962C8B-B14F-4D97-AF65-F5344CB8AC3E}">
        <p14:creationId xmlns:p14="http://schemas.microsoft.com/office/powerpoint/2010/main" val="1942660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Допускается стиль бизнес-</a:t>
            </a:r>
            <a:r>
              <a:rPr lang="ru-RU" sz="3500" dirty="0" err="1" smtClean="0">
                <a:solidFill>
                  <a:srgbClr val="FF0000"/>
                </a:solidFill>
              </a:rPr>
              <a:t>кэжуал</a:t>
            </a:r>
            <a:r>
              <a:rPr lang="ru-RU" sz="3500" dirty="0" smtClean="0">
                <a:solidFill>
                  <a:srgbClr val="FF0000"/>
                </a:solidFill>
              </a:rPr>
              <a:t> – например, темные классические джинсы с пиджаком, в холодное время года – с кардиганом и водолазкой</a:t>
            </a:r>
            <a:endParaRPr lang="ru-RU" sz="35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6663" y="2136339"/>
            <a:ext cx="95263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751" r="13956"/>
          <a:stretch/>
        </p:blipFill>
        <p:spPr>
          <a:xfrm>
            <a:off x="0" y="2136339"/>
            <a:ext cx="1928553" cy="40576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9791" r="14122"/>
          <a:stretch/>
        </p:blipFill>
        <p:spPr>
          <a:xfrm>
            <a:off x="1964963" y="2136338"/>
            <a:ext cx="2224652" cy="42200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9615" y="2443057"/>
            <a:ext cx="3045229" cy="38023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14584" t="-805" r="13558" b="805"/>
          <a:stretch/>
        </p:blipFill>
        <p:spPr>
          <a:xfrm>
            <a:off x="7234844" y="2136338"/>
            <a:ext cx="2443942" cy="41283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8303" y="2170854"/>
            <a:ext cx="2329487" cy="398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18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sz="3500" dirty="0">
                <a:solidFill>
                  <a:srgbClr val="FF0000"/>
                </a:solidFill>
              </a:rPr>
              <a:t>Требования  к  внешнему виду (</a:t>
            </a:r>
            <a:r>
              <a:rPr lang="ru-RU" sz="3500" dirty="0" err="1">
                <a:solidFill>
                  <a:srgbClr val="FF0000"/>
                </a:solidFill>
              </a:rPr>
              <a:t>дресс</a:t>
            </a:r>
            <a:r>
              <a:rPr lang="ru-RU" sz="3500" dirty="0">
                <a:solidFill>
                  <a:srgbClr val="FF0000"/>
                </a:solidFill>
              </a:rPr>
              <a:t>-коду) студентов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6663" y="2136339"/>
            <a:ext cx="95263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10924" y="1843925"/>
            <a:ext cx="916062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4.6. </a:t>
            </a:r>
            <a:r>
              <a:rPr lang="ru-RU" sz="2500" b="1" dirty="0"/>
              <a:t>Парадная одежда </a:t>
            </a:r>
            <a:r>
              <a:rPr lang="ru-RU" sz="2500" dirty="0"/>
              <a:t>используется студентами колледжа  в дни проведения праздников и торжественных мероприятий. </a:t>
            </a:r>
          </a:p>
          <a:p>
            <a:r>
              <a:rPr lang="ru-RU" sz="2500" dirty="0"/>
              <a:t>          Для юношей парадная одежда включает повседневную одежду, дополненную белой мужской сорочкой и праздничным аксессуаром (галстуком, галстуком-бабочкой), классические туфли. </a:t>
            </a:r>
          </a:p>
          <a:p>
            <a:r>
              <a:rPr lang="ru-RU" sz="2500" dirty="0"/>
              <a:t>          Для девушек парадная одежда включает повседневную одежду (исключая брюки и джинсы), дополненную белой блузкой и (или) праздничным аксессуаром (кружевным воротничком, галстуком, шейным платком, косынкой, бантом), классические туфли. </a:t>
            </a:r>
          </a:p>
        </p:txBody>
      </p:sp>
    </p:spTree>
    <p:extLst>
      <p:ext uri="{BB962C8B-B14F-4D97-AF65-F5344CB8AC3E}">
        <p14:creationId xmlns:p14="http://schemas.microsoft.com/office/powerpoint/2010/main" val="1714748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Парадная одежда предполагает белую рубашку и галстук у юношей, белую блузку у девушек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5796" y="1633246"/>
            <a:ext cx="7980219" cy="522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2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sz="3500" dirty="0">
                <a:solidFill>
                  <a:srgbClr val="FF0000"/>
                </a:solidFill>
              </a:rPr>
              <a:t>Требования  к  внешнему виду (</a:t>
            </a:r>
            <a:r>
              <a:rPr lang="ru-RU" sz="3500" dirty="0" err="1">
                <a:solidFill>
                  <a:srgbClr val="FF0000"/>
                </a:solidFill>
              </a:rPr>
              <a:t>дресс</a:t>
            </a:r>
            <a:r>
              <a:rPr lang="ru-RU" sz="3500" dirty="0">
                <a:solidFill>
                  <a:srgbClr val="FF0000"/>
                </a:solidFill>
              </a:rPr>
              <a:t>-коду) студентов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6663" y="2136339"/>
            <a:ext cx="952638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          </a:t>
            </a:r>
            <a:r>
              <a:rPr lang="ru-RU" sz="2500" dirty="0"/>
              <a:t>4.7. Спортивная одежда включает футболку, спортивные шорты или спортивные брюки, спортивный костюм, кеды (кроссовки). </a:t>
            </a:r>
          </a:p>
          <a:p>
            <a:r>
              <a:rPr lang="ru-RU" sz="2500" dirty="0"/>
              <a:t>           Спортивная одежда может использоваться студентами исключительно  на занятиях физической культурой и спортом. Спортивная одежда должна соответствовать погоде и месту проведения занятий физической культурой. </a:t>
            </a:r>
          </a:p>
          <a:p>
            <a:r>
              <a:rPr lang="ru-RU" sz="2500" dirty="0"/>
              <a:t>           4.8. Спецодежда (рабочий халат, роба, комбинезон и др., а также головной убор)  используется студентами на практических занятиях по специальным дисциплинам в соответствии с требованиями по специальности.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3767253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540385" lvl="0">
              <a:spcBef>
                <a:spcPts val="385"/>
              </a:spcBef>
              <a:tabLst>
                <a:tab pos="1562735" algn="l"/>
              </a:tabLst>
            </a:pP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ru-RU" sz="4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Студентам не разрешается: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96291"/>
            <a:ext cx="10849495" cy="4680672"/>
          </a:xfrm>
        </p:spPr>
        <p:txBody>
          <a:bodyPr>
            <a:noAutofit/>
          </a:bodyPr>
          <a:lstStyle/>
          <a:p>
            <a:pPr marL="457200" marR="540385" lvl="1" indent="0" algn="just">
              <a:spcBef>
                <a:spcPts val="385"/>
              </a:spcBef>
              <a:buNone/>
              <a:tabLst>
                <a:tab pos="1562735" algn="l"/>
              </a:tabLst>
            </a:pP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- Приходить на учебные занятия в одежде, не соответствующей </a:t>
            </a:r>
            <a:r>
              <a:rPr lang="ru-RU" sz="25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дресс</a:t>
            </a: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-коду;</a:t>
            </a:r>
          </a:p>
          <a:p>
            <a:pPr marL="0" marR="540385" indent="0" algn="just">
              <a:spcBef>
                <a:spcPts val="385"/>
              </a:spcBef>
              <a:spcAft>
                <a:spcPts val="0"/>
              </a:spcAft>
              <a:buNone/>
              <a:tabLst>
                <a:tab pos="1562735" algn="l"/>
              </a:tabLst>
            </a:pP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- Приходить на учебные занятия (кроме уроков физической культуры) в спортивной форме.</a:t>
            </a:r>
          </a:p>
          <a:p>
            <a:pPr marL="0" marR="540385" indent="0" algn="just">
              <a:spcBef>
                <a:spcPts val="385"/>
              </a:spcBef>
              <a:spcAft>
                <a:spcPts val="0"/>
              </a:spcAft>
              <a:buNone/>
              <a:tabLst>
                <a:tab pos="1562735" algn="l"/>
              </a:tabLst>
            </a:pP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- Находиться в колледже в верхней одежде и головном уборе.</a:t>
            </a:r>
          </a:p>
          <a:p>
            <a:pPr marL="0" marR="540385" indent="0" algn="just">
              <a:spcBef>
                <a:spcPts val="385"/>
              </a:spcBef>
              <a:spcAft>
                <a:spcPts val="0"/>
              </a:spcAft>
              <a:buNone/>
              <a:tabLst>
                <a:tab pos="1562735" algn="l"/>
              </a:tabLst>
            </a:pP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- Носить брюки с заниженной талией; майки, блузы с глубоким декольте или открытой спиной, бриджи, шорты, мини- юбки (длина юбки не должна быть выше 5 см от колена); прозрачную и яркую одежду;  специализированную или спортивную обувь, шлепанцы, массивные украшения (бусы, броши, серьги, кольца, ремни с массивными пряжками). </a:t>
            </a:r>
          </a:p>
          <a:p>
            <a:pPr marL="0" marR="539750" indent="0" algn="just">
              <a:spcBef>
                <a:spcPts val="385"/>
              </a:spcBef>
              <a:spcAft>
                <a:spcPts val="0"/>
              </a:spcAft>
              <a:buNone/>
              <a:tabLst>
                <a:tab pos="1562735" algn="l"/>
              </a:tabLst>
            </a:pP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- Запрещено использовать в одежде нашивки и наклейки, </a:t>
            </a:r>
            <a:r>
              <a:rPr lang="ru-RU" sz="25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принты</a:t>
            </a: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призывающие к межнациональной розни, пропагандирующие </a:t>
            </a:r>
            <a:r>
              <a:rPr lang="ru-RU" sz="25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психоактивные</a:t>
            </a: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вещества и противоправное поведение.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499036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000" b="1" dirty="0" smtClean="0">
                <a:solidFill>
                  <a:srgbClr val="FF0000"/>
                </a:solidFill>
              </a:rPr>
              <a:t>Не допускаются!!!</a:t>
            </a:r>
            <a:endParaRPr lang="ru-RU" sz="7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216" r="18230"/>
          <a:stretch/>
        </p:blipFill>
        <p:spPr>
          <a:xfrm>
            <a:off x="189882" y="1478417"/>
            <a:ext cx="2523260" cy="4384164"/>
          </a:xfrm>
          <a:prstGeom prst="rect">
            <a:avLst/>
          </a:prstGeom>
        </p:spPr>
      </p:pic>
      <p:sp>
        <p:nvSpPr>
          <p:cNvPr id="31" name="Умножение 30"/>
          <p:cNvSpPr/>
          <p:nvPr/>
        </p:nvSpPr>
        <p:spPr>
          <a:xfrm>
            <a:off x="517733" y="3121152"/>
            <a:ext cx="2054352" cy="2206752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Объект 3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27" r="10900"/>
          <a:stretch/>
        </p:blipFill>
        <p:spPr>
          <a:xfrm>
            <a:off x="2868190" y="1802187"/>
            <a:ext cx="3008723" cy="384880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836" y="3474655"/>
            <a:ext cx="1444877" cy="149974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5"/>
          <a:srcRect l="10515" r="8805"/>
          <a:stretch/>
        </p:blipFill>
        <p:spPr>
          <a:xfrm>
            <a:off x="9217152" y="1541974"/>
            <a:ext cx="2596896" cy="41090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908" y="2976716"/>
            <a:ext cx="1444877" cy="1499746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89882" y="5974080"/>
            <a:ext cx="31629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/>
              <a:t>Одежда с </a:t>
            </a:r>
            <a:r>
              <a:rPr lang="ru-RU" sz="2500" b="1" dirty="0" err="1" smtClean="0"/>
              <a:t>принтами</a:t>
            </a:r>
            <a:endParaRPr lang="ru-RU" sz="25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027301" y="5914479"/>
            <a:ext cx="439079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/>
              <a:t>Толстовки с капюшонами</a:t>
            </a:r>
            <a:endParaRPr lang="ru-RU" sz="25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8728640" y="5861244"/>
            <a:ext cx="33475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/>
              <a:t>Укороченные    брюки</a:t>
            </a:r>
            <a:endParaRPr lang="ru-RU" sz="2500" b="1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9262" y="1690688"/>
            <a:ext cx="2779378" cy="4170556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6435" y="3300919"/>
            <a:ext cx="1450974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9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21" b="700"/>
          <a:stretch/>
        </p:blipFill>
        <p:spPr>
          <a:xfrm>
            <a:off x="4742688" y="24384"/>
            <a:ext cx="7351776" cy="6742176"/>
          </a:xfrm>
        </p:spPr>
      </p:pic>
      <p:sp>
        <p:nvSpPr>
          <p:cNvPr id="5" name="TextBox 4"/>
          <p:cNvSpPr txBox="1"/>
          <p:nvPr/>
        </p:nvSpPr>
        <p:spPr>
          <a:xfrm>
            <a:off x="850392" y="1705772"/>
            <a:ext cx="32826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Одеваться правильно – значит одеваться уместно!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73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2" b="49493"/>
          <a:stretch/>
        </p:blipFill>
        <p:spPr>
          <a:xfrm>
            <a:off x="2114125" y="336722"/>
            <a:ext cx="9992531" cy="6521278"/>
          </a:xfrm>
        </p:spPr>
      </p:pic>
      <p:sp>
        <p:nvSpPr>
          <p:cNvPr id="7" name="TextBox 6"/>
          <p:cNvSpPr txBox="1"/>
          <p:nvPr/>
        </p:nvSpPr>
        <p:spPr>
          <a:xfrm>
            <a:off x="121920" y="2255520"/>
            <a:ext cx="232867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</a:rPr>
              <a:t>Ошибки мужского стиля</a:t>
            </a:r>
            <a:endParaRPr lang="ru-RU" sz="3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22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8"/>
          <a:stretch/>
        </p:blipFill>
        <p:spPr>
          <a:xfrm>
            <a:off x="3925824" y="0"/>
            <a:ext cx="7473696" cy="6944778"/>
          </a:xfrm>
        </p:spPr>
      </p:pic>
      <p:sp>
        <p:nvSpPr>
          <p:cNvPr id="6" name="Прямоугольник 5"/>
          <p:cNvSpPr/>
          <p:nvPr/>
        </p:nvSpPr>
        <p:spPr>
          <a:xfrm>
            <a:off x="434938" y="2072640"/>
            <a:ext cx="385664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FF0000"/>
                </a:solidFill>
              </a:rPr>
              <a:t>Ошибки</a:t>
            </a:r>
          </a:p>
          <a:p>
            <a:r>
              <a:rPr lang="ru-RU" sz="5000" b="1" dirty="0" smtClean="0">
                <a:solidFill>
                  <a:srgbClr val="FF0000"/>
                </a:solidFill>
              </a:rPr>
              <a:t> </a:t>
            </a:r>
            <a:r>
              <a:rPr lang="ru-RU" sz="5000" b="1" dirty="0">
                <a:solidFill>
                  <a:srgbClr val="FF0000"/>
                </a:solidFill>
              </a:rPr>
              <a:t>мужского </a:t>
            </a:r>
            <a:endParaRPr lang="ru-RU" sz="5000" b="1" dirty="0" smtClean="0">
              <a:solidFill>
                <a:srgbClr val="FF0000"/>
              </a:solidFill>
            </a:endParaRPr>
          </a:p>
          <a:p>
            <a:r>
              <a:rPr lang="ru-RU" sz="5000" b="1" dirty="0" smtClean="0">
                <a:solidFill>
                  <a:srgbClr val="FF0000"/>
                </a:solidFill>
              </a:rPr>
              <a:t>стиля</a:t>
            </a:r>
            <a:endParaRPr lang="ru-RU" sz="5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96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3560" y="0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 </a:t>
            </a:r>
            <a:r>
              <a:rPr lang="ru-RU" dirty="0" smtClean="0">
                <a:solidFill>
                  <a:srgbClr val="FF0000"/>
                </a:solidFill>
              </a:rPr>
              <a:t>женском костюме </a:t>
            </a:r>
            <a:r>
              <a:rPr lang="ru-RU" dirty="0">
                <a:solidFill>
                  <a:srgbClr val="FF0000"/>
                </a:solidFill>
              </a:rPr>
              <a:t>не рекомендованы: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4805" y="1027906"/>
            <a:ext cx="10567363" cy="55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94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12" t="28092" r="4273" b="17551"/>
          <a:stretch/>
        </p:blipFill>
        <p:spPr>
          <a:xfrm>
            <a:off x="91758" y="61613"/>
            <a:ext cx="11771058" cy="679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8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60" t="30894" r="2705" b="18952"/>
          <a:stretch/>
        </p:blipFill>
        <p:spPr>
          <a:xfrm>
            <a:off x="97535" y="219456"/>
            <a:ext cx="11984663" cy="62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8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828421"/>
            <a:ext cx="10515600" cy="684495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</a:rPr>
              <a:t>На основании чего вводится </a:t>
            </a:r>
            <a:r>
              <a:rPr lang="ru-RU" sz="3500" b="1" dirty="0" err="1" smtClean="0">
                <a:solidFill>
                  <a:srgbClr val="FF0000"/>
                </a:solidFill>
              </a:rPr>
              <a:t>дресс</a:t>
            </a:r>
            <a:r>
              <a:rPr lang="ru-RU" sz="3500" b="1" dirty="0" smtClean="0">
                <a:solidFill>
                  <a:srgbClr val="FF0000"/>
                </a:solidFill>
              </a:rPr>
              <a:t>-код в колледже?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59" y="2111432"/>
            <a:ext cx="11089511" cy="3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2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80655"/>
            <a:ext cx="10515600" cy="106402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Федеральный закон от 29.12.2012 N 273-ФЗ (ред. от 24.03.2021) "Об образовании в Российской Федерации"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44189"/>
            <a:ext cx="10515600" cy="383277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Статья </a:t>
            </a:r>
            <a:r>
              <a:rPr lang="ru-RU" dirty="0"/>
              <a:t>38. Одежда обучающихся. Форменная одежда и иное вещевое имущество (обмундирование) обучающихся</a:t>
            </a:r>
          </a:p>
          <a:p>
            <a:r>
              <a:rPr lang="ru-RU" dirty="0"/>
              <a:t>(в ред. Федерального закона от 04.06.2014 N 148-ФЗ)</a:t>
            </a:r>
          </a:p>
          <a:p>
            <a:r>
              <a:rPr lang="ru-RU" dirty="0" smtClean="0"/>
              <a:t>1</a:t>
            </a:r>
            <a:r>
              <a:rPr lang="ru-RU" dirty="0"/>
              <a:t>. Организации, осуществляющие образовательную деятельность, вправе устанавливать требования к одежде обучающихся, в том числе требования к ее общему виду, цвету, фасону, видам одежды обучающихся, знакам отличия, и правила ее ношения, если иное не установлено настоящей статьей. Соответствующий локальный нормативный акт организации, осуществляющей образовательную деятельность, принимается с учетом мнения совета обучающихся, совета родителей, а также представительного органа работников этой организации и (или) обучающихся в ней (при его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53533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735" t="39619" r="18757" b="50599"/>
          <a:stretch/>
        </p:blipFill>
        <p:spPr>
          <a:xfrm>
            <a:off x="2261062" y="282632"/>
            <a:ext cx="8944108" cy="15622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59" y="4308949"/>
            <a:ext cx="11693141" cy="10486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11808" y="3023616"/>
            <a:ext cx="53766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</a:rPr>
              <a:t>Студенты обязуются</a:t>
            </a:r>
            <a:r>
              <a:rPr lang="ru-RU" sz="3500" dirty="0" smtClean="0">
                <a:solidFill>
                  <a:srgbClr val="FF0000"/>
                </a:solidFill>
              </a:rPr>
              <a:t>:</a:t>
            </a:r>
            <a:endParaRPr lang="ru-RU" sz="3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32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Положение о требованиях к внешнему виду обучающихся колледжа (о </a:t>
            </a:r>
            <a:r>
              <a:rPr lang="ru-RU" dirty="0" err="1" smtClean="0">
                <a:solidFill>
                  <a:srgbClr val="FF0000"/>
                </a:solidFill>
              </a:rPr>
              <a:t>дресс</a:t>
            </a:r>
            <a:r>
              <a:rPr lang="ru-RU" dirty="0" smtClean="0">
                <a:solidFill>
                  <a:srgbClr val="FF0000"/>
                </a:solidFill>
              </a:rPr>
              <a:t>-коде)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1.	</a:t>
            </a:r>
            <a:r>
              <a:rPr lang="ru-RU" b="1" dirty="0"/>
              <a:t>Определение </a:t>
            </a:r>
            <a:r>
              <a:rPr lang="ru-RU" b="1" dirty="0" err="1"/>
              <a:t>дресс</a:t>
            </a:r>
            <a:r>
              <a:rPr lang="ru-RU" b="1" dirty="0"/>
              <a:t>-кода, его необходимости</a:t>
            </a:r>
          </a:p>
          <a:p>
            <a:pPr algn="just"/>
            <a:r>
              <a:rPr lang="ru-RU" dirty="0"/>
              <a:t>             1.1.Дресс-код – это система определенных требований к деловому стилю одежды и внешнему виду. Введение </a:t>
            </a:r>
            <a:r>
              <a:rPr lang="ru-RU" dirty="0" err="1"/>
              <a:t>дресс</a:t>
            </a:r>
            <a:r>
              <a:rPr lang="ru-RU" dirty="0"/>
              <a:t>-кода для студентов ГБПОУ Нефтекамский машиностроительный колледж (далее -  колледж) способствует повышению репутации, утверждению имиджа и статуса колледжа, как организации высокой культуры, нравственности и профессионализма.</a:t>
            </a:r>
          </a:p>
          <a:p>
            <a:pPr algn="just"/>
            <a:r>
              <a:rPr lang="ru-RU" dirty="0"/>
              <a:t>             1.2. Статус колледжа как государственного бюджетного профессионального образовательного учреждения предполагает наличие высокого уровня общей культуры и делового этикета, определенных требований к  стилю одежды и внешнему виду в целом.</a:t>
            </a:r>
          </a:p>
          <a:p>
            <a:pPr algn="just"/>
            <a:r>
              <a:rPr lang="ru-RU" dirty="0"/>
              <a:t>             1.3. Деловой стиль одежды располагает к деловому общению, настраивает на рабочий лад и полноценный учебно-производственный процесс.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527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sz="3500" dirty="0">
                <a:solidFill>
                  <a:srgbClr val="FF0000"/>
                </a:solidFill>
              </a:rPr>
              <a:t>Требования  к  внешнему виду </a:t>
            </a:r>
            <a:endParaRPr lang="ru-RU" sz="3500" dirty="0" smtClean="0">
              <a:solidFill>
                <a:srgbClr val="FF0000"/>
              </a:solidFill>
            </a:endParaRPr>
          </a:p>
          <a:p>
            <a:r>
              <a:rPr lang="ru-RU" sz="3500" dirty="0" smtClean="0">
                <a:solidFill>
                  <a:srgbClr val="FF0000"/>
                </a:solidFill>
              </a:rPr>
              <a:t>(</a:t>
            </a:r>
            <a:r>
              <a:rPr lang="ru-RU" sz="3500" dirty="0" err="1">
                <a:solidFill>
                  <a:srgbClr val="FF0000"/>
                </a:solidFill>
              </a:rPr>
              <a:t>дресс</a:t>
            </a:r>
            <a:r>
              <a:rPr lang="ru-RU" sz="3500" dirty="0">
                <a:solidFill>
                  <a:srgbClr val="FF0000"/>
                </a:solidFill>
              </a:rPr>
              <a:t>-коду) студентов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9789" y="1859340"/>
            <a:ext cx="9975273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4.1. Студентам колледжа рекомендуется одеваться в соответствии с деловым и классическим стилем одежды будущего специалиста, профессионала. Одежда должна носить светский характер и исключать вызывающие детали, кричащие тона. </a:t>
            </a:r>
            <a:endParaRPr lang="ru-RU" sz="2500" dirty="0" smtClean="0"/>
          </a:p>
          <a:p>
            <a:r>
              <a:rPr lang="ru-RU" sz="2500" dirty="0" smtClean="0"/>
              <a:t> </a:t>
            </a:r>
            <a:r>
              <a:rPr lang="ru-RU" sz="2500" dirty="0"/>
              <a:t>4.2. Студенческая одежда подразделяется на парадную, повседневную, спортивную, а также спецодежду для практических занятий.</a:t>
            </a:r>
          </a:p>
          <a:p>
            <a:r>
              <a:rPr lang="ru-RU" sz="2500" dirty="0"/>
              <a:t> </a:t>
            </a:r>
            <a:r>
              <a:rPr lang="ru-RU" sz="2500" dirty="0" smtClean="0"/>
              <a:t>4.3</a:t>
            </a:r>
            <a:r>
              <a:rPr lang="ru-RU" sz="2500" dirty="0"/>
              <a:t>. Одежда должна быть чистой и выглаженной. </a:t>
            </a:r>
          </a:p>
          <a:p>
            <a:r>
              <a:rPr lang="ru-RU" sz="2500" dirty="0"/>
              <a:t> </a:t>
            </a:r>
            <a:r>
              <a:rPr lang="ru-RU" sz="2500" dirty="0" smtClean="0"/>
              <a:t>4.4</a:t>
            </a:r>
            <a:r>
              <a:rPr lang="ru-RU" sz="2500" dirty="0"/>
              <a:t>.  Волосы должны быть чистыми и иметь аккуратный вид.</a:t>
            </a:r>
          </a:p>
        </p:txBody>
      </p:sp>
    </p:spTree>
    <p:extLst>
      <p:ext uri="{BB962C8B-B14F-4D97-AF65-F5344CB8AC3E}">
        <p14:creationId xmlns:p14="http://schemas.microsoft.com/office/powerpoint/2010/main" val="371769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3996531"/>
            <a:ext cx="9525" cy="9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200" y="289765"/>
            <a:ext cx="1012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sz="3500" dirty="0">
                <a:solidFill>
                  <a:srgbClr val="FF0000"/>
                </a:solidFill>
              </a:rPr>
              <a:t>Требования  к  внешнему виду </a:t>
            </a:r>
            <a:endParaRPr lang="ru-RU" sz="3500" dirty="0" smtClean="0">
              <a:solidFill>
                <a:srgbClr val="FF0000"/>
              </a:solidFill>
            </a:endParaRPr>
          </a:p>
          <a:p>
            <a:r>
              <a:rPr lang="ru-RU" sz="3500" dirty="0" smtClean="0">
                <a:solidFill>
                  <a:srgbClr val="FF0000"/>
                </a:solidFill>
              </a:rPr>
              <a:t>(</a:t>
            </a:r>
            <a:r>
              <a:rPr lang="ru-RU" sz="3500" dirty="0" err="1">
                <a:solidFill>
                  <a:srgbClr val="FF0000"/>
                </a:solidFill>
              </a:rPr>
              <a:t>дресс</a:t>
            </a:r>
            <a:r>
              <a:rPr lang="ru-RU" sz="3500" dirty="0">
                <a:solidFill>
                  <a:srgbClr val="FF0000"/>
                </a:solidFill>
              </a:rPr>
              <a:t>-коду) студентов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6663" y="2136339"/>
            <a:ext cx="95263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 4.5. Повседневная одежда включает: </a:t>
            </a:r>
          </a:p>
          <a:p>
            <a:r>
              <a:rPr lang="ru-RU" sz="2500" dirty="0"/>
              <a:t>          а) для юношей – брюки классического покроя  темных тонов, пиджак, жилет (в том числе трикотажный жилет) нейтральных неярких тонов (возможно использование ткани в клетку или полоску в классическом цветовом оформлении), однотонную светлую мужскую сорочку либо водолазку, аксессуары (галстук, поясной ремень); классические туфли.  В сочетании с джинсами возможны темные однотонные кроссовки.</a:t>
            </a:r>
          </a:p>
        </p:txBody>
      </p:sp>
    </p:spTree>
    <p:extLst>
      <p:ext uri="{BB962C8B-B14F-4D97-AF65-F5344CB8AC3E}">
        <p14:creationId xmlns:p14="http://schemas.microsoft.com/office/powerpoint/2010/main" val="4280669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Официально-деловой стиль в одежде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91" y="1690688"/>
            <a:ext cx="7041000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0703" t="8794" r="15854" b="6622"/>
          <a:stretch/>
        </p:blipFill>
        <p:spPr>
          <a:xfrm>
            <a:off x="7455191" y="1690688"/>
            <a:ext cx="2208258" cy="44057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4598"/>
          <a:stretch/>
        </p:blipFill>
        <p:spPr>
          <a:xfrm>
            <a:off x="9663449" y="1684464"/>
            <a:ext cx="1945178" cy="43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3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2377</TotalTime>
  <Words>870</Words>
  <Application>Microsoft Office PowerPoint</Application>
  <PresentationFormat>Широкоэкранный</PresentationFormat>
  <Paragraphs>63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На основании чего вводится дресс-код в колледже?</vt:lpstr>
      <vt:lpstr>Федеральный закон от 29.12.2012 N 273-ФЗ (ред. от 24.03.2021) "Об образовании в Российской Федерации" </vt:lpstr>
      <vt:lpstr>Презентация PowerPoint</vt:lpstr>
      <vt:lpstr>Положение о требованиях к внешнему виду обучающихся колледжа (о дресс-коде)</vt:lpstr>
      <vt:lpstr>Презентация PowerPoint</vt:lpstr>
      <vt:lpstr>Презентация PowerPoint</vt:lpstr>
      <vt:lpstr>Официально-деловой стиль в одежде</vt:lpstr>
      <vt:lpstr>Презентация PowerPoint</vt:lpstr>
      <vt:lpstr>Официально-деловой стиль в одежде</vt:lpstr>
      <vt:lpstr>Официально-деловой стиль в одежде</vt:lpstr>
      <vt:lpstr>Презентация PowerPoint</vt:lpstr>
      <vt:lpstr>Презентация PowerPoint</vt:lpstr>
      <vt:lpstr>Презентация PowerPoint</vt:lpstr>
      <vt:lpstr>Парадная одежда предполагает белую рубашку и галстук у юношей, белую блузку у девушек </vt:lpstr>
      <vt:lpstr>Презентация PowerPoint</vt:lpstr>
      <vt:lpstr> Студентам не разрешается: </vt:lpstr>
      <vt:lpstr>Не допускаются!!!</vt:lpstr>
      <vt:lpstr>Презентация PowerPoint</vt:lpstr>
      <vt:lpstr>Презентация PowerPoint</vt:lpstr>
      <vt:lpstr>В женском костюме не рекомендованы: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Резида Ахмерова</cp:lastModifiedBy>
  <cp:revision>80</cp:revision>
  <dcterms:created xsi:type="dcterms:W3CDTF">2020-11-29T13:26:38Z</dcterms:created>
  <dcterms:modified xsi:type="dcterms:W3CDTF">2021-04-03T06:00:01Z</dcterms:modified>
</cp:coreProperties>
</file>